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926" r:id="rId2"/>
    <p:sldId id="1064" r:id="rId3"/>
    <p:sldId id="600" r:id="rId4"/>
    <p:sldId id="461" r:id="rId5"/>
    <p:sldId id="1063" r:id="rId6"/>
    <p:sldId id="507" r:id="rId7"/>
    <p:sldId id="675" r:id="rId8"/>
    <p:sldId id="676" r:id="rId9"/>
    <p:sldId id="621" r:id="rId10"/>
    <p:sldId id="677" r:id="rId11"/>
    <p:sldId id="498" r:id="rId12"/>
    <p:sldId id="623" r:id="rId13"/>
    <p:sldId id="499" r:id="rId14"/>
    <p:sldId id="501" r:id="rId15"/>
    <p:sldId id="624" r:id="rId16"/>
    <p:sldId id="1060" r:id="rId17"/>
    <p:sldId id="1061" r:id="rId18"/>
    <p:sldId id="1062" r:id="rId19"/>
    <p:sldId id="832" r:id="rId20"/>
    <p:sldId id="840" r:id="rId21"/>
    <p:sldId id="834" r:id="rId22"/>
    <p:sldId id="846" r:id="rId23"/>
    <p:sldId id="873" r:id="rId24"/>
    <p:sldId id="844" r:id="rId25"/>
    <p:sldId id="967" r:id="rId26"/>
    <p:sldId id="698" r:id="rId27"/>
    <p:sldId id="699" r:id="rId28"/>
    <p:sldId id="1046" r:id="rId29"/>
    <p:sldId id="261" r:id="rId30"/>
    <p:sldId id="1048" r:id="rId31"/>
    <p:sldId id="700" r:id="rId32"/>
    <p:sldId id="701" r:id="rId33"/>
    <p:sldId id="702" r:id="rId34"/>
    <p:sldId id="703" r:id="rId35"/>
    <p:sldId id="704" r:id="rId36"/>
    <p:sldId id="1049" r:id="rId37"/>
    <p:sldId id="963" r:id="rId38"/>
    <p:sldId id="972" r:id="rId39"/>
    <p:sldId id="971" r:id="rId40"/>
    <p:sldId id="1032" r:id="rId41"/>
    <p:sldId id="802" r:id="rId42"/>
    <p:sldId id="974" r:id="rId43"/>
    <p:sldId id="975" r:id="rId44"/>
    <p:sldId id="976" r:id="rId45"/>
    <p:sldId id="1009" r:id="rId46"/>
    <p:sldId id="973" r:id="rId47"/>
    <p:sldId id="978" r:id="rId48"/>
    <p:sldId id="979" r:id="rId49"/>
    <p:sldId id="980" r:id="rId50"/>
    <p:sldId id="981" r:id="rId51"/>
    <p:sldId id="982" r:id="rId52"/>
    <p:sldId id="985" r:id="rId53"/>
    <p:sldId id="986" r:id="rId54"/>
    <p:sldId id="977" r:id="rId55"/>
    <p:sldId id="987" r:id="rId56"/>
    <p:sldId id="984" r:id="rId57"/>
    <p:sldId id="988" r:id="rId58"/>
    <p:sldId id="968" r:id="rId59"/>
    <p:sldId id="850" r:id="rId60"/>
    <p:sldId id="856" r:id="rId61"/>
    <p:sldId id="857" r:id="rId62"/>
    <p:sldId id="858" r:id="rId63"/>
    <p:sldId id="855" r:id="rId64"/>
    <p:sldId id="891" r:id="rId65"/>
    <p:sldId id="892" r:id="rId66"/>
    <p:sldId id="893" r:id="rId67"/>
    <p:sldId id="969" r:id="rId68"/>
    <p:sldId id="817" r:id="rId69"/>
    <p:sldId id="989" r:id="rId70"/>
    <p:sldId id="945" r:id="rId71"/>
    <p:sldId id="931" r:id="rId72"/>
    <p:sldId id="932" r:id="rId73"/>
    <p:sldId id="933" r:id="rId74"/>
    <p:sldId id="965" r:id="rId75"/>
    <p:sldId id="934" r:id="rId76"/>
    <p:sldId id="1057" r:id="rId77"/>
    <p:sldId id="1050" r:id="rId78"/>
    <p:sldId id="1051" r:id="rId79"/>
    <p:sldId id="1052" r:id="rId80"/>
    <p:sldId id="1053" r:id="rId81"/>
    <p:sldId id="1054" r:id="rId82"/>
    <p:sldId id="1055" r:id="rId83"/>
    <p:sldId id="1056" r:id="rId84"/>
    <p:sldId id="930" r:id="rId85"/>
    <p:sldId id="990" r:id="rId86"/>
    <p:sldId id="991" r:id="rId87"/>
    <p:sldId id="1023" r:id="rId88"/>
    <p:sldId id="992" r:id="rId89"/>
    <p:sldId id="993" r:id="rId90"/>
    <p:sldId id="996" r:id="rId91"/>
    <p:sldId id="994" r:id="rId92"/>
    <p:sldId id="1025" r:id="rId93"/>
    <p:sldId id="997" r:id="rId94"/>
    <p:sldId id="1001" r:id="rId95"/>
    <p:sldId id="1033" r:id="rId96"/>
    <p:sldId id="1002" r:id="rId97"/>
    <p:sldId id="869" r:id="rId98"/>
    <p:sldId id="871" r:id="rId99"/>
    <p:sldId id="870" r:id="rId100"/>
    <p:sldId id="942" r:id="rId101"/>
    <p:sldId id="943" r:id="rId102"/>
    <p:sldId id="864" r:id="rId103"/>
    <p:sldId id="865" r:id="rId104"/>
    <p:sldId id="956" r:id="rId105"/>
    <p:sldId id="999" r:id="rId106"/>
    <p:sldId id="1026" r:id="rId107"/>
    <p:sldId id="845" r:id="rId108"/>
    <p:sldId id="1010" r:id="rId109"/>
    <p:sldId id="909" r:id="rId110"/>
    <p:sldId id="1058" r:id="rId111"/>
    <p:sldId id="962" r:id="rId112"/>
    <p:sldId id="1006" r:id="rId113"/>
    <p:sldId id="1027" r:id="rId114"/>
    <p:sldId id="1011" r:id="rId115"/>
    <p:sldId id="1037" r:id="rId116"/>
    <p:sldId id="983" r:id="rId117"/>
    <p:sldId id="1065" r:id="rId118"/>
    <p:sldId id="1059" r:id="rId119"/>
    <p:sldId id="1017" r:id="rId120"/>
    <p:sldId id="1019" r:id="rId121"/>
    <p:sldId id="900" r:id="rId122"/>
    <p:sldId id="876" r:id="rId123"/>
    <p:sldId id="877" r:id="rId124"/>
    <p:sldId id="923" r:id="rId125"/>
    <p:sldId id="416" r:id="rId126"/>
    <p:sldId id="1040" r:id="rId127"/>
    <p:sldId id="1042" r:id="rId128"/>
    <p:sldId id="1028" r:id="rId129"/>
    <p:sldId id="1066" r:id="rId130"/>
    <p:sldId id="970" r:id="rId131"/>
    <p:sldId id="1003" r:id="rId132"/>
    <p:sldId id="941" r:id="rId133"/>
    <p:sldId id="950" r:id="rId134"/>
    <p:sldId id="951" r:id="rId135"/>
    <p:sldId id="952" r:id="rId136"/>
    <p:sldId id="1004" r:id="rId137"/>
    <p:sldId id="953" r:id="rId138"/>
    <p:sldId id="913" r:id="rId139"/>
    <p:sldId id="1005"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101" d="100"/>
          <a:sy n="101" d="100"/>
        </p:scale>
        <p:origin x="754"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2022-10-05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33</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34</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35</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Web of Science records that in the title, abstract, or keywords contain one of the following phrases: “reproducibility crisis,” “scientific crisis,” “science in crisis,” “crisis in science,” “replication crisis,” “replicability crisis.” Records were classified by the author according to whether, based on title and abstracts, they implicitly or explicitly endorsed the crisis narrative described in the text (red), or alternatively questioned the existence of such a crisis (blue), or discussed “scientific crises” of other kinds or could not be classified due to insufficient information (gray). </a:t>
            </a:r>
          </a:p>
        </p:txBody>
      </p:sp>
      <p:sp>
        <p:nvSpPr>
          <p:cNvPr id="4" name="Slide Number Placeholder 3"/>
          <p:cNvSpPr>
            <a:spLocks noGrp="1"/>
          </p:cNvSpPr>
          <p:nvPr>
            <p:ph type="sldNum" sz="quarter" idx="10"/>
          </p:nvPr>
        </p:nvSpPr>
        <p:spPr/>
        <p:txBody>
          <a:bodyPr/>
          <a:lstStyle/>
          <a:p>
            <a:fld id="{59C334D6-74E3-493C-842C-2A0D832D0681}" type="slidenum">
              <a:rPr lang="en-US" smtClean="0"/>
              <a:t>3</a:t>
            </a:fld>
            <a:endParaRPr lang="en-US"/>
          </a:p>
        </p:txBody>
      </p:sp>
    </p:spTree>
    <p:extLst>
      <p:ext uri="{BB962C8B-B14F-4D97-AF65-F5344CB8AC3E}">
        <p14:creationId xmlns:p14="http://schemas.microsoft.com/office/powerpoint/2010/main" val="397258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Nosek</a:t>
            </a:r>
            <a:r>
              <a:rPr lang="en-US" dirty="0"/>
              <a:t>, NAS.Sackler.2017.03.10</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Button</a:t>
            </a:r>
            <a:r>
              <a:rPr lang="en-US" baseline="0" dirty="0"/>
              <a:t> et al – Neuroscience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Ioannidis – why most results are false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Biology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possibilities</a:t>
            </a:r>
            <a:r>
              <a:rPr lang="en-US" baseline="0" dirty="0"/>
              <a:t> are that the percentage of positive results is inflated because negative results are much less likely to be published, and that we are pursuing our analysis freedoms to produce positive results that are not really there.  These would lead to an inflation of false-positive results in the published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 evidence from bio-medical research suggests that this is occurring.  Two different industrial laboratories attempted to replicate 40 or 50 basic science studies that showed positive evidence for markers for new cancer treatments or other issues in medicine.  They did not select at random.  Instead, they picked studies considered landmark findings.  The success rates for replication were about 25% in one study and about 10% in the other.  Further, some of the findings they could not replicate had spurred large literatures of hundreds of articles following up on the finding and its implications, but never having tested whether the evidence for the original finding was solid.  This is a massive waste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Across</a:t>
            </a:r>
            <a:r>
              <a:rPr lang="en-US" baseline="0" dirty="0"/>
              <a:t> the sciences, evidence like this has spurred lots of discussion and proposed actions to improve research efficiency and avoid the massive waste of resources linked to erroneous results getting in and staying in the literature, and about the culture of scientific practices that is rewarding publishing, perhaps at the expense of knowledge building.  There have been a variety of suggestions for what to do.  For example, the Nature article on the right suggests that publishing standards should be increased for basic science research.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in my interest to replicate – myself or others – to evaluate validity and</a:t>
            </a:r>
            <a:r>
              <a:rPr lang="en-US" baseline="0" dirty="0"/>
              <a:t> improve precision in effect estimates (redundant).  </a:t>
            </a:r>
            <a:r>
              <a:rPr lang="en-US" dirty="0">
                <a:effectLst/>
              </a:rPr>
              <a:t>Replication is worth</a:t>
            </a:r>
            <a:r>
              <a:rPr lang="en-US" baseline="0" dirty="0">
                <a:effectLst/>
              </a:rPr>
              <a:t> next to zero (</a:t>
            </a:r>
            <a:r>
              <a:rPr lang="en-US" baseline="0" dirty="0" err="1">
                <a:effectLst/>
              </a:rPr>
              <a:t>Makel</a:t>
            </a:r>
            <a:r>
              <a:rPr lang="en-US" baseline="0" dirty="0">
                <a:effectLst/>
              </a:rPr>
              <a:t> data on published replications; motivated to not call it replication; novelty is supreme – zero “error checking”; not in my interest to check my work, and not in your interest to check my work (let’s just each do our own thing and get rewarded for that)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Irreproducible results will get in and stay in the literature (examples from bio-med).  </a:t>
            </a:r>
            <a:r>
              <a:rPr lang="en-US" baseline="0" dirty="0" err="1"/>
              <a:t>Prinz</a:t>
            </a:r>
            <a:r>
              <a:rPr lang="en-US" baseline="0" dirty="0"/>
              <a:t> and Begley articles (make sure to summarize accurately)</a:t>
            </a:r>
          </a:p>
          <a:p>
            <a:endParaRPr lang="en-US" dirty="0"/>
          </a:p>
          <a:p>
            <a:endParaRPr lang="en-US" dirty="0"/>
          </a:p>
          <a:p>
            <a:endParaRPr lang="en-US" dirty="0"/>
          </a:p>
          <a:p>
            <a:r>
              <a:rPr lang="en-US" dirty="0"/>
              <a:t>The Nature article by folks in bio-medicine is great.</a:t>
            </a:r>
            <a:r>
              <a:rPr lang="en-US" baseline="0" dirty="0"/>
              <a:t>  The solution they offer is a popular one in commentators from the other sciences -- raise publishing standards.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2EE43D5-14E0-4B7B-8CF2-1E0EC9FB802F}" type="slidenum">
              <a:rPr lang="en-US" smtClean="0"/>
              <a:t>4</a:t>
            </a:fld>
            <a:endParaRPr lang="en-US"/>
          </a:p>
        </p:txBody>
      </p:sp>
    </p:spTree>
    <p:extLst>
      <p:ext uri="{BB962C8B-B14F-4D97-AF65-F5344CB8AC3E}">
        <p14:creationId xmlns:p14="http://schemas.microsoft.com/office/powerpoint/2010/main" val="13542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21</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31</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32</a:t>
            </a:fld>
            <a:endParaRPr lang="de-DE"/>
          </a:p>
        </p:txBody>
      </p:sp>
    </p:spTree>
    <p:extLst>
      <p:ext uri="{BB962C8B-B14F-4D97-AF65-F5344CB8AC3E}">
        <p14:creationId xmlns:p14="http://schemas.microsoft.com/office/powerpoint/2010/main" val="1520038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2022-10-05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59741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2022-10-05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2022-10-05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2022-10-05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2022-10-05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2022-10-05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2022-10-05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hyperlink" Target="https://www.worldbank.org/en/research/dime/data-and-analytics"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80.jpg"/><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79.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8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s.io/rr"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i.org/10.1073/pnas.170827211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hyperlink" Target="https://www.nber.org/papers/w0001"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Context, and 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World Bank, 2022-10-04</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a:p>
            <a:r>
              <a:rPr lang="en-US" dirty="0"/>
              <a:t>Pre-registration of trials, experiments, and analyses</a:t>
            </a:r>
          </a:p>
        </p:txBody>
      </p:sp>
      <p:pic>
        <p:nvPicPr>
          <p:cNvPr id="6" name="Picture 5"/>
          <p:cNvPicPr>
            <a:picLocks noChangeAspect="1"/>
          </p:cNvPicPr>
          <p:nvPr/>
        </p:nvPicPr>
        <p:blipFill>
          <a:blip r:embed="rId2"/>
          <a:stretch>
            <a:fillRect/>
          </a:stretch>
        </p:blipFill>
        <p:spPr>
          <a:xfrm>
            <a:off x="7785100" y="5146675"/>
            <a:ext cx="3390900" cy="847725"/>
          </a:xfrm>
          <a:prstGeom prst="rect">
            <a:avLst/>
          </a:prstGeom>
        </p:spPr>
      </p:pic>
      <p:pic>
        <p:nvPicPr>
          <p:cNvPr id="7" name="Picture 6"/>
          <p:cNvPicPr>
            <a:picLocks noChangeAspect="1"/>
          </p:cNvPicPr>
          <p:nvPr/>
        </p:nvPicPr>
        <p:blipFill>
          <a:blip r:embed="rId3"/>
          <a:stretch>
            <a:fillRect/>
          </a:stretch>
        </p:blipFill>
        <p:spPr>
          <a:xfrm>
            <a:off x="5935662" y="5424487"/>
            <a:ext cx="1743075" cy="428625"/>
          </a:xfrm>
          <a:prstGeom prst="rect">
            <a:avLst/>
          </a:prstGeom>
        </p:spPr>
      </p:pic>
      <p:pic>
        <p:nvPicPr>
          <p:cNvPr id="8" name="Picture 7"/>
          <p:cNvPicPr>
            <a:picLocks noChangeAspect="1"/>
          </p:cNvPicPr>
          <p:nvPr/>
        </p:nvPicPr>
        <p:blipFill>
          <a:blip r:embed="rId4"/>
          <a:stretch>
            <a:fillRect/>
          </a:stretch>
        </p:blipFill>
        <p:spPr>
          <a:xfrm>
            <a:off x="1554480" y="4749397"/>
            <a:ext cx="3533775" cy="838200"/>
          </a:xfrm>
          <a:prstGeom prst="rect">
            <a:avLst/>
          </a:prstGeom>
        </p:spPr>
      </p:pic>
    </p:spTree>
    <p:extLst>
      <p:ext uri="{BB962C8B-B14F-4D97-AF65-F5344CB8AC3E}">
        <p14:creationId xmlns:p14="http://schemas.microsoft.com/office/powerpoint/2010/main" val="570852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3424307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A7C2-D0B2-D913-5740-FEC014C282A2}"/>
              </a:ext>
            </a:extLst>
          </p:cNvPr>
          <p:cNvSpPr>
            <a:spLocks noGrp="1"/>
          </p:cNvSpPr>
          <p:nvPr>
            <p:ph type="title"/>
          </p:nvPr>
        </p:nvSpPr>
        <p:spPr/>
        <p:txBody>
          <a:bodyPr/>
          <a:lstStyle/>
          <a:p>
            <a:r>
              <a:rPr lang="en-US" dirty="0"/>
              <a:t>But I don’t need to tell you that</a:t>
            </a:r>
          </a:p>
        </p:txBody>
      </p:sp>
      <p:sp>
        <p:nvSpPr>
          <p:cNvPr id="3" name="Content Placeholder 2">
            <a:extLst>
              <a:ext uri="{FF2B5EF4-FFF2-40B4-BE49-F238E27FC236}">
                <a16:creationId xmlns:a16="http://schemas.microsoft.com/office/drawing/2014/main" id="{C8481FDD-765A-7F68-0611-3BF1A5368008}"/>
              </a:ext>
            </a:extLst>
          </p:cNvPr>
          <p:cNvSpPr>
            <a:spLocks noGrp="1"/>
          </p:cNvSpPr>
          <p:nvPr>
            <p:ph sz="half" idx="1"/>
          </p:nvPr>
        </p:nvSpPr>
        <p:spPr/>
        <p:txBody>
          <a:bodyPr/>
          <a:lstStyle/>
          <a:p>
            <a:r>
              <a:rPr lang="en-US" dirty="0"/>
              <a:t>DIME Wiki, Handbook, this course!</a:t>
            </a:r>
          </a:p>
          <a:p>
            <a:r>
              <a:rPr lang="en-US" dirty="0">
                <a:hlinkClick r:id="rId2"/>
              </a:rPr>
              <a:t>https://www.worldbank.org/en/research/dime/data-and-analytics</a:t>
            </a:r>
            <a:r>
              <a:rPr lang="en-US" dirty="0"/>
              <a:t> </a:t>
            </a:r>
          </a:p>
        </p:txBody>
      </p:sp>
      <p:pic>
        <p:nvPicPr>
          <p:cNvPr id="6" name="Content Placeholder 5">
            <a:extLst>
              <a:ext uri="{FF2B5EF4-FFF2-40B4-BE49-F238E27FC236}">
                <a16:creationId xmlns:a16="http://schemas.microsoft.com/office/drawing/2014/main" id="{C5A1216E-08E0-129F-A28F-3EA42701E3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40032" y="1825625"/>
            <a:ext cx="3045936" cy="4351338"/>
          </a:xfrm>
        </p:spPr>
      </p:pic>
    </p:spTree>
    <p:extLst>
      <p:ext uri="{BB962C8B-B14F-4D97-AF65-F5344CB8AC3E}">
        <p14:creationId xmlns:p14="http://schemas.microsoft.com/office/powerpoint/2010/main" val="10082766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a:bodyPr>
          <a:lstStyle/>
          <a:p>
            <a:r>
              <a:rPr lang="en-US" dirty="0"/>
              <a:t>We stop here for questions!</a:t>
            </a:r>
          </a:p>
        </p:txBody>
      </p:sp>
    </p:spTree>
    <p:extLst>
      <p:ext uri="{BB962C8B-B14F-4D97-AF65-F5344CB8AC3E}">
        <p14:creationId xmlns:p14="http://schemas.microsoft.com/office/powerpoint/2010/main" val="132062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The rest of the day is spent discussing how the World Bank supports researchers. For a more general discussion, see other versions of this talk.</a:t>
            </a:r>
          </a:p>
        </p:txBody>
      </p:sp>
    </p:spTree>
    <p:extLst>
      <p:ext uri="{BB962C8B-B14F-4D97-AF65-F5344CB8AC3E}">
        <p14:creationId xmlns:p14="http://schemas.microsoft.com/office/powerpoint/2010/main" val="198698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0934-1DE4-11D1-16D9-70A6D7F2D4A8}"/>
              </a:ext>
            </a:extLst>
          </p:cNvPr>
          <p:cNvSpPr>
            <a:spLocks noGrp="1"/>
          </p:cNvSpPr>
          <p:nvPr>
            <p:ph type="title"/>
          </p:nvPr>
        </p:nvSpPr>
        <p:spPr/>
        <p:txBody>
          <a:bodyPr/>
          <a:lstStyle/>
          <a:p>
            <a:r>
              <a:rPr lang="en-US" dirty="0"/>
              <a:t>Luckily, you have DIME</a:t>
            </a:r>
          </a:p>
        </p:txBody>
      </p:sp>
      <p:pic>
        <p:nvPicPr>
          <p:cNvPr id="5" name="Content Placeholder 4">
            <a:extLst>
              <a:ext uri="{FF2B5EF4-FFF2-40B4-BE49-F238E27FC236}">
                <a16:creationId xmlns:a16="http://schemas.microsoft.com/office/drawing/2014/main" id="{90ECE1CE-37C0-7311-1DD2-8672C1A8EC85}"/>
              </a:ext>
            </a:extLst>
          </p:cNvPr>
          <p:cNvPicPr>
            <a:picLocks noGrp="1" noChangeAspect="1"/>
          </p:cNvPicPr>
          <p:nvPr>
            <p:ph idx="1"/>
          </p:nvPr>
        </p:nvPicPr>
        <p:blipFill>
          <a:blip r:embed="rId2"/>
          <a:stretch>
            <a:fillRect/>
          </a:stretch>
        </p:blipFill>
        <p:spPr>
          <a:xfrm>
            <a:off x="2633748" y="1825625"/>
            <a:ext cx="6924503" cy="4351338"/>
          </a:xfrm>
        </p:spPr>
      </p:pic>
    </p:spTree>
    <p:extLst>
      <p:ext uri="{BB962C8B-B14F-4D97-AF65-F5344CB8AC3E}">
        <p14:creationId xmlns:p14="http://schemas.microsoft.com/office/powerpoint/2010/main" val="1144679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a:t>
            </a:r>
          </a:p>
        </p:txBody>
      </p:sp>
      <p:sp>
        <p:nvSpPr>
          <p:cNvPr id="3" name="Content Placeholder 2"/>
          <p:cNvSpPr>
            <a:spLocks noGrp="1"/>
          </p:cNvSpPr>
          <p:nvPr>
            <p:ph idx="1"/>
          </p:nvPr>
        </p:nvSpPr>
        <p:spPr/>
        <p:txBody>
          <a:bodyPr>
            <a:normAutofit/>
          </a:bodyPr>
          <a:lstStyle/>
          <a:p>
            <a:r>
              <a:rPr lang="en-US" sz="3600" dirty="0"/>
              <a:t>“That information is especially helpful in research that emphasizes </a:t>
            </a:r>
            <a:r>
              <a:rPr lang="en-US" sz="4000" b="1" dirty="0">
                <a:solidFill>
                  <a:schemeClr val="accent1">
                    <a:lumMod val="75000"/>
                  </a:schemeClr>
                </a:solidFill>
              </a:rPr>
              <a:t>null hypothesis significance testing</a:t>
            </a:r>
            <a:r>
              <a:rPr lang="en-US" sz="3600" dirty="0"/>
              <a:t>. </a:t>
            </a:r>
          </a:p>
          <a:p>
            <a:r>
              <a:rPr lang="en-US" sz="3600" dirty="0"/>
              <a:t>A thorough preregistration promotes transparency and openness and </a:t>
            </a:r>
            <a:r>
              <a:rPr lang="en-US" sz="3600" b="1" dirty="0">
                <a:solidFill>
                  <a:schemeClr val="accent4">
                    <a:lumMod val="75000"/>
                  </a:schemeClr>
                </a:solidFill>
              </a:rPr>
              <a:t>protects researchers from suspicions of p-hacking</a:t>
            </a:r>
            <a:r>
              <a:rPr lang="en-US" sz="3600" dirty="0"/>
              <a:t>.” </a:t>
            </a:r>
          </a:p>
        </p:txBody>
      </p:sp>
      <p:sp>
        <p:nvSpPr>
          <p:cNvPr id="4" name="TextBox 3"/>
          <p:cNvSpPr txBox="1"/>
          <p:nvPr/>
        </p:nvSpPr>
        <p:spPr>
          <a:xfrm>
            <a:off x="6887329" y="6502399"/>
            <a:ext cx="4451231" cy="230832"/>
          </a:xfrm>
          <a:prstGeom prst="rect">
            <a:avLst/>
          </a:prstGeom>
          <a:noFill/>
        </p:spPr>
        <p:txBody>
          <a:bodyPr wrap="square" rtlCol="0">
            <a:spAutoFit/>
          </a:bodyPr>
          <a:lstStyle/>
          <a:p>
            <a:r>
              <a:rPr lang="en-US" sz="900"/>
              <a:t>https://www.psychologicalscience.org/publications/psychological_science/preregistration</a:t>
            </a:r>
            <a:endParaRPr lang="en-US" sz="9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27509" y="4002357"/>
            <a:ext cx="3770869" cy="2500042"/>
          </a:xfrm>
          <a:prstGeom prst="rect">
            <a:avLst/>
          </a:prstGeom>
        </p:spPr>
      </p:pic>
    </p:spTree>
    <p:extLst>
      <p:ext uri="{BB962C8B-B14F-4D97-AF65-F5344CB8AC3E}">
        <p14:creationId xmlns:p14="http://schemas.microsoft.com/office/powerpoint/2010/main" val="21292759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Extra slides (</a:t>
            </a:r>
            <a:r>
              <a:rPr lang="en-US"/>
              <a:t>not presented)</a:t>
            </a:r>
            <a:endParaRPr lang="en-US" dirty="0"/>
          </a:p>
        </p:txBody>
      </p:sp>
    </p:spTree>
    <p:extLst>
      <p:ext uri="{BB962C8B-B14F-4D97-AF65-F5344CB8AC3E}">
        <p14:creationId xmlns:p14="http://schemas.microsoft.com/office/powerpoint/2010/main" val="22534052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192923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Registered Reports</a:t>
            </a:r>
          </a:p>
        </p:txBody>
      </p:sp>
      <p:sp>
        <p:nvSpPr>
          <p:cNvPr id="3" name="Content Placeholder 2"/>
          <p:cNvSpPr>
            <a:spLocks noGrp="1"/>
          </p:cNvSpPr>
          <p:nvPr>
            <p:ph idx="1"/>
          </p:nvPr>
        </p:nvSpPr>
        <p:spPr>
          <a:xfrm>
            <a:off x="2358662" y="1960110"/>
            <a:ext cx="8175716" cy="4351338"/>
          </a:xfrm>
        </p:spPr>
        <p:txBody>
          <a:bodyPr>
            <a:normAutofit/>
          </a:bodyPr>
          <a:lstStyle/>
          <a:p>
            <a:pPr lvl="1"/>
            <a:r>
              <a:rPr lang="en-US" sz="3200" dirty="0">
                <a:hlinkClick r:id="rId2"/>
              </a:rPr>
              <a:t>https://cos.io/rr</a:t>
            </a:r>
            <a:r>
              <a:rPr lang="en-US" sz="3200" dirty="0"/>
              <a:t> </a:t>
            </a:r>
          </a:p>
          <a:p>
            <a:pPr lvl="1"/>
            <a:r>
              <a:rPr lang="en-US" sz="3600" dirty="0"/>
              <a:t>Chambers (2014)</a:t>
            </a:r>
          </a:p>
          <a:p>
            <a:pPr lvl="1"/>
            <a:r>
              <a:rPr lang="en-US" sz="3600" dirty="0" err="1"/>
              <a:t>Nosek</a:t>
            </a:r>
            <a:r>
              <a:rPr lang="en-US" sz="3600" dirty="0"/>
              <a:t> &amp; </a:t>
            </a:r>
            <a:r>
              <a:rPr lang="en-US" sz="3600" dirty="0" err="1"/>
              <a:t>Lakens</a:t>
            </a:r>
            <a:r>
              <a:rPr lang="en-US" sz="3600" dirty="0"/>
              <a:t> (2014)</a:t>
            </a:r>
          </a:p>
          <a:p>
            <a:pPr lvl="1"/>
            <a:endParaRPr lang="en-US" sz="3600" dirty="0"/>
          </a:p>
          <a:p>
            <a:endParaRPr lang="en-US" sz="3600" dirty="0"/>
          </a:p>
          <a:p>
            <a:endParaRPr lang="en-US" sz="3600" dirty="0"/>
          </a:p>
          <a:p>
            <a:r>
              <a:rPr lang="en-US" sz="3600" dirty="0"/>
              <a:t>Close cousin: Results-blind review</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8662" y="3665310"/>
            <a:ext cx="7620000" cy="1771650"/>
          </a:xfrm>
          <a:prstGeom prst="rect">
            <a:avLst/>
          </a:prstGeom>
        </p:spPr>
      </p:pic>
    </p:spTree>
    <p:extLst>
      <p:ext uri="{BB962C8B-B14F-4D97-AF65-F5344CB8AC3E}">
        <p14:creationId xmlns:p14="http://schemas.microsoft.com/office/powerpoint/2010/main" val="3838239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Preprints</a:t>
            </a:r>
            <a:r>
              <a:rPr lang="en-US" dirty="0"/>
              <a:t> in other sciences </a:t>
            </a:r>
          </a:p>
        </p:txBody>
      </p:sp>
      <p:sp>
        <p:nvSpPr>
          <p:cNvPr id="3" name="Content Placeholder 2"/>
          <p:cNvSpPr>
            <a:spLocks noGrp="1"/>
          </p:cNvSpPr>
          <p:nvPr>
            <p:ph idx="1"/>
          </p:nvPr>
        </p:nvSpPr>
        <p:spPr>
          <a:xfrm>
            <a:off x="3147740" y="2229531"/>
            <a:ext cx="6597559" cy="4351338"/>
          </a:xfrm>
        </p:spPr>
        <p:txBody>
          <a:bodyPr>
            <a:normAutofit/>
          </a:bodyPr>
          <a:lstStyle/>
          <a:p>
            <a:pPr lvl="1"/>
            <a:r>
              <a:rPr lang="en-US" sz="3600" dirty="0" err="1"/>
              <a:t>bioRxiv</a:t>
            </a:r>
            <a:r>
              <a:rPr lang="en-US" sz="3600" dirty="0"/>
              <a:t> (2013)</a:t>
            </a:r>
          </a:p>
          <a:p>
            <a:pPr lvl="1"/>
            <a:r>
              <a:rPr lang="en-US" sz="3600" dirty="0" err="1"/>
              <a:t>PsyArXiv</a:t>
            </a:r>
            <a:r>
              <a:rPr lang="en-US" sz="3600" dirty="0"/>
              <a:t> (2016)</a:t>
            </a:r>
          </a:p>
        </p:txBody>
      </p:sp>
      <p:pic>
        <p:nvPicPr>
          <p:cNvPr id="4" name="Picture 3"/>
          <p:cNvPicPr>
            <a:picLocks noChangeAspect="1"/>
          </p:cNvPicPr>
          <p:nvPr/>
        </p:nvPicPr>
        <p:blipFill>
          <a:blip r:embed="rId2"/>
          <a:stretch>
            <a:fillRect/>
          </a:stretch>
        </p:blipFill>
        <p:spPr>
          <a:xfrm>
            <a:off x="1064940" y="3965129"/>
            <a:ext cx="3069030" cy="1612440"/>
          </a:xfrm>
          <a:prstGeom prst="rect">
            <a:avLst/>
          </a:prstGeom>
        </p:spPr>
      </p:pic>
      <p:pic>
        <p:nvPicPr>
          <p:cNvPr id="5" name="Picture 4"/>
          <p:cNvPicPr>
            <a:picLocks noChangeAspect="1"/>
          </p:cNvPicPr>
          <p:nvPr/>
        </p:nvPicPr>
        <p:blipFill>
          <a:blip r:embed="rId3"/>
          <a:stretch>
            <a:fillRect/>
          </a:stretch>
        </p:blipFill>
        <p:spPr>
          <a:xfrm>
            <a:off x="7664090" y="4195086"/>
            <a:ext cx="3200400" cy="1152525"/>
          </a:xfrm>
          <a:prstGeom prst="rect">
            <a:avLst/>
          </a:prstGeom>
        </p:spPr>
      </p:pic>
    </p:spTree>
    <p:extLst>
      <p:ext uri="{BB962C8B-B14F-4D97-AF65-F5344CB8AC3E}">
        <p14:creationId xmlns:p14="http://schemas.microsoft.com/office/powerpoint/2010/main" val="3530406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0766" y="365125"/>
            <a:ext cx="8689944" cy="6208058"/>
          </a:xfrm>
          <a:prstGeom prst="rect">
            <a:avLst/>
          </a:prstGeom>
        </p:spPr>
      </p:pic>
      <p:sp>
        <p:nvSpPr>
          <p:cNvPr id="5" name="TextBox 4"/>
          <p:cNvSpPr txBox="1"/>
          <p:nvPr/>
        </p:nvSpPr>
        <p:spPr>
          <a:xfrm>
            <a:off x="8212347" y="6388517"/>
            <a:ext cx="3692106" cy="369332"/>
          </a:xfrm>
          <a:prstGeom prst="rect">
            <a:avLst/>
          </a:prstGeom>
          <a:noFill/>
        </p:spPr>
        <p:txBody>
          <a:bodyPr wrap="square" rtlCol="0">
            <a:spAutoFit/>
          </a:bodyPr>
          <a:lstStyle/>
          <a:p>
            <a:r>
              <a:rPr lang="en-US" dirty="0" err="1"/>
              <a:t>Paluck</a:t>
            </a:r>
            <a:r>
              <a:rPr lang="en-US" dirty="0"/>
              <a:t> (2018) https://osf.io/kvbnh/</a:t>
            </a:r>
          </a:p>
        </p:txBody>
      </p:sp>
    </p:spTree>
    <p:extLst>
      <p:ext uri="{BB962C8B-B14F-4D97-AF65-F5344CB8AC3E}">
        <p14:creationId xmlns:p14="http://schemas.microsoft.com/office/powerpoint/2010/main" val="357222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So we’re good, right?</a:t>
            </a:r>
            <a:endParaRPr lang="en-US" dirty="0">
              <a:solidFill>
                <a:schemeClr val="bg1"/>
              </a:solidFill>
            </a:endParaRPr>
          </a:p>
        </p:txBody>
      </p:sp>
    </p:spTree>
    <p:extLst>
      <p:ext uri="{BB962C8B-B14F-4D97-AF65-F5344CB8AC3E}">
        <p14:creationId xmlns:p14="http://schemas.microsoft.com/office/powerpoint/2010/main" val="2704832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61665"/>
          </a:xfrm>
          <a:prstGeom prst="rect">
            <a:avLst/>
          </a:prstGeom>
          <a:noFill/>
        </p:spPr>
        <p:txBody>
          <a:bodyPr wrap="square" rtlCol="0">
            <a:spAutoFit/>
          </a:bodyPr>
          <a:lstStyle/>
          <a:p>
            <a:pPr algn="ctr"/>
            <a:r>
              <a:rPr lang="en-US" sz="2400" dirty="0">
                <a:solidFill>
                  <a:schemeClr val="bg1"/>
                </a:solidFill>
              </a:rPr>
              <a:t>Hm….</a:t>
            </a:r>
            <a:endParaRPr lang="en-US" sz="400" dirty="0">
              <a:solidFill>
                <a:schemeClr val="bg1"/>
              </a:solidFill>
            </a:endParaRPr>
          </a:p>
        </p:txBody>
      </p:sp>
    </p:spTree>
    <p:extLst>
      <p:ext uri="{BB962C8B-B14F-4D97-AF65-F5344CB8AC3E}">
        <p14:creationId xmlns:p14="http://schemas.microsoft.com/office/powerpoint/2010/main" val="276161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solidFill>
                  <a:schemeClr val="bg1"/>
                </a:solidFill>
              </a:rPr>
              <a:t>A bit of background</a:t>
            </a:r>
            <a:endParaRPr lang="en-US" dirty="0">
              <a:solidFill>
                <a:schemeClr val="bg1"/>
              </a:solidFill>
            </a:endParaRPr>
          </a:p>
        </p:txBody>
      </p:sp>
    </p:spTree>
    <p:extLst>
      <p:ext uri="{BB962C8B-B14F-4D97-AF65-F5344CB8AC3E}">
        <p14:creationId xmlns:p14="http://schemas.microsoft.com/office/powerpoint/2010/main" val="1978764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Context</a:t>
            </a:r>
          </a:p>
        </p:txBody>
      </p:sp>
    </p:spTree>
    <p:extLst>
      <p:ext uri="{BB962C8B-B14F-4D97-AF65-F5344CB8AC3E}">
        <p14:creationId xmlns:p14="http://schemas.microsoft.com/office/powerpoint/2010/main" val="335047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were actually produced by the code (as claimed)</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has a complete and exhaustive description of what is needed to produce those results</a:t>
            </a:r>
          </a:p>
          <a:p>
            <a:endParaRPr lang="en-US" sz="4400" dirty="0"/>
          </a:p>
        </p:txBody>
      </p:sp>
    </p:spTree>
    <p:extLst>
      <p:ext uri="{BB962C8B-B14F-4D97-AF65-F5344CB8AC3E}">
        <p14:creationId xmlns:p14="http://schemas.microsoft.com/office/powerpoint/2010/main" val="2562520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This reproducibility crisis thing….</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825827" y="1901668"/>
            <a:ext cx="8958878" cy="4521434"/>
          </a:xfrm>
        </p:spPr>
      </p:pic>
      <p:sp>
        <p:nvSpPr>
          <p:cNvPr id="5" name="TextBox 4"/>
          <p:cNvSpPr txBox="1"/>
          <p:nvPr/>
        </p:nvSpPr>
        <p:spPr>
          <a:xfrm>
            <a:off x="4972209" y="6372472"/>
            <a:ext cx="2666114" cy="261610"/>
          </a:xfrm>
          <a:prstGeom prst="rect">
            <a:avLst/>
          </a:prstGeom>
          <a:noFill/>
        </p:spPr>
        <p:txBody>
          <a:bodyPr wrap="none" rtlCol="0">
            <a:spAutoFit/>
          </a:bodyPr>
          <a:lstStyle/>
          <a:p>
            <a:r>
              <a:rPr lang="en-US" sz="1100" dirty="0">
                <a:hlinkClick r:id="rId4"/>
              </a:rPr>
              <a:t>https://doi.org/10.1073/pnas.1708272114</a:t>
            </a:r>
            <a:r>
              <a:rPr lang="en-US" sz="1100" dirty="0"/>
              <a:t> </a:t>
            </a:r>
          </a:p>
        </p:txBody>
      </p:sp>
    </p:spTree>
    <p:extLst>
      <p:ext uri="{BB962C8B-B14F-4D97-AF65-F5344CB8AC3E}">
        <p14:creationId xmlns:p14="http://schemas.microsoft.com/office/powerpoint/2010/main" val="3066041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NOT</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sz="half" idx="1"/>
          </p:nvPr>
        </p:nvSpPr>
        <p:spPr>
          <a:ln w="38100" cap="rnd">
            <a:solidFill>
              <a:srgbClr val="C00000"/>
            </a:solidFill>
          </a:ln>
        </p:spPr>
        <p:txBody>
          <a:bodyPr>
            <a:normAutofit/>
          </a:bodyPr>
          <a:lstStyle/>
          <a:p>
            <a:r>
              <a:rPr lang="en-US" sz="4400" dirty="0"/>
              <a:t>Results in the paper are “right”</a:t>
            </a:r>
          </a:p>
        </p:txBody>
      </p:sp>
      <p:sp>
        <p:nvSpPr>
          <p:cNvPr id="3" name="Content Placeholder 2">
            <a:extLst>
              <a:ext uri="{FF2B5EF4-FFF2-40B4-BE49-F238E27FC236}">
                <a16:creationId xmlns:a16="http://schemas.microsoft.com/office/drawing/2014/main" id="{C5A23CAC-A8F1-7941-A02E-899B7E70FF0C}"/>
              </a:ext>
            </a:extLst>
          </p:cNvPr>
          <p:cNvSpPr>
            <a:spLocks noGrp="1"/>
          </p:cNvSpPr>
          <p:nvPr>
            <p:ph sz="half" idx="2"/>
          </p:nvPr>
        </p:nvSpPr>
        <p:spPr>
          <a:ln w="38100" cap="rnd">
            <a:solidFill>
              <a:srgbClr val="C00000"/>
            </a:solidFill>
          </a:ln>
        </p:spPr>
        <p:txBody>
          <a:bodyPr vert="horz" lIns="91440" tIns="45720" rIns="91440" bIns="45720" rtlCol="0">
            <a:normAutofit/>
          </a:bodyPr>
          <a:lstStyle/>
          <a:p>
            <a:r>
              <a:rPr lang="en-US" sz="4400" dirty="0"/>
              <a:t>Replication package will work in two months time</a:t>
            </a:r>
          </a:p>
          <a:p>
            <a:endParaRPr lang="en-US" sz="4400" dirty="0"/>
          </a:p>
        </p:txBody>
      </p:sp>
    </p:spTree>
    <p:extLst>
      <p:ext uri="{BB962C8B-B14F-4D97-AF65-F5344CB8AC3E}">
        <p14:creationId xmlns:p14="http://schemas.microsoft.com/office/powerpoint/2010/main" val="410397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What does reproducibility </a:t>
            </a:r>
            <a:r>
              <a:rPr lang="en-US" b="1" u="sng" dirty="0"/>
              <a:t>ALSO</a:t>
            </a:r>
            <a:r>
              <a:rPr lang="en-US" dirty="0"/>
              <a:t> buy you?</a:t>
            </a:r>
          </a:p>
        </p:txBody>
      </p:sp>
      <p:sp>
        <p:nvSpPr>
          <p:cNvPr id="2" name="Content Placeholder 1">
            <a:extLst>
              <a:ext uri="{FF2B5EF4-FFF2-40B4-BE49-F238E27FC236}">
                <a16:creationId xmlns:a16="http://schemas.microsoft.com/office/drawing/2014/main" id="{221358E5-739C-B575-2CD1-0413825E4FB4}"/>
              </a:ext>
            </a:extLst>
          </p:cNvPr>
          <p:cNvSpPr>
            <a:spLocks noGrp="1"/>
          </p:cNvSpPr>
          <p:nvPr>
            <p:ph idx="1"/>
          </p:nvPr>
        </p:nvSpPr>
        <p:spPr>
          <a:ln w="38100" cap="rnd">
            <a:solidFill>
              <a:srgbClr val="C00000"/>
            </a:solidFill>
          </a:ln>
        </p:spPr>
        <p:txBody>
          <a:bodyPr>
            <a:normAutofit/>
          </a:bodyPr>
          <a:lstStyle/>
          <a:p>
            <a:r>
              <a:rPr lang="en-US" sz="4400" dirty="0"/>
              <a:t>It may be worth your while to start thinking about replicating or generalizing the results! (</a:t>
            </a:r>
            <a:r>
              <a:rPr lang="en-US" sz="4400" i="1" dirty="0"/>
              <a:t>Plausibility</a:t>
            </a:r>
            <a:r>
              <a:rPr lang="en-US" sz="4400" dirty="0"/>
              <a:t>)</a:t>
            </a:r>
          </a:p>
        </p:txBody>
      </p:sp>
    </p:spTree>
    <p:extLst>
      <p:ext uri="{BB962C8B-B14F-4D97-AF65-F5344CB8AC3E}">
        <p14:creationId xmlns:p14="http://schemas.microsoft.com/office/powerpoint/2010/main" val="2210344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9345" y="272374"/>
            <a:ext cx="8439555" cy="6225703"/>
          </a:xfrm>
          <a:prstGeom prst="rect">
            <a:avLst/>
          </a:prstGeom>
          <a:solidFill>
            <a:schemeClr val="bg2"/>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457200"/>
            <a:ext cx="8229600" cy="1143000"/>
          </a:xfrm>
        </p:spPr>
        <p:txBody>
          <a:bodyPr>
            <a:noAutofit/>
          </a:bodyPr>
          <a:lstStyle/>
          <a:p>
            <a:r>
              <a:rPr lang="en-US" sz="4000" dirty="0"/>
              <a:t>The “crisis” in the 60s and 70s</a:t>
            </a:r>
            <a:br>
              <a:rPr lang="en-US" sz="4000" dirty="0"/>
            </a:br>
            <a:r>
              <a:rPr lang="en-US" sz="2800" dirty="0"/>
              <a:t>Sterling, 1959; Cohen, 1962; </a:t>
            </a:r>
            <a:r>
              <a:rPr lang="en-US" sz="2800" dirty="0" err="1"/>
              <a:t>Lykken</a:t>
            </a:r>
            <a:r>
              <a:rPr lang="en-US" sz="2800" dirty="0"/>
              <a:t>, 1968; Tukey, 1969; Greenwald, 1975; </a:t>
            </a:r>
            <a:r>
              <a:rPr lang="en-US" sz="2800" dirty="0" err="1"/>
              <a:t>Meehl</a:t>
            </a:r>
            <a:r>
              <a:rPr lang="en-US" sz="2800" dirty="0"/>
              <a:t>, 1978; Rosenthal, 1979</a:t>
            </a:r>
          </a:p>
        </p:txBody>
      </p:sp>
      <p:sp>
        <p:nvSpPr>
          <p:cNvPr id="3" name="Content Placeholder 2"/>
          <p:cNvSpPr>
            <a:spLocks noGrp="1"/>
          </p:cNvSpPr>
          <p:nvPr>
            <p:ph sz="half" idx="1"/>
          </p:nvPr>
        </p:nvSpPr>
        <p:spPr>
          <a:xfrm>
            <a:off x="2362200" y="2133600"/>
            <a:ext cx="7543800" cy="4114800"/>
          </a:xfrm>
          <a:noFill/>
        </p:spPr>
        <p:txBody>
          <a:bodyPr>
            <a:noAutofit/>
          </a:bodyPr>
          <a:lstStyle/>
          <a:p>
            <a:pPr marL="0" indent="0" algn="ctr">
              <a:buNone/>
            </a:pPr>
            <a:r>
              <a:rPr lang="en-US" sz="4400" dirty="0"/>
              <a:t>Low power</a:t>
            </a:r>
          </a:p>
          <a:p>
            <a:pPr marL="0" indent="0" algn="ctr">
              <a:buNone/>
            </a:pPr>
            <a:r>
              <a:rPr lang="en-US" sz="4400" dirty="0"/>
              <a:t>Flexibility in analysis</a:t>
            </a:r>
          </a:p>
          <a:p>
            <a:pPr marL="0" indent="0" algn="ctr">
              <a:buNone/>
            </a:pPr>
            <a:r>
              <a:rPr lang="en-US" sz="4400" dirty="0"/>
              <a:t>Selective reporting </a:t>
            </a:r>
          </a:p>
          <a:p>
            <a:pPr marL="0" indent="0" algn="ctr">
              <a:buNone/>
            </a:pPr>
            <a:r>
              <a:rPr lang="en-US" sz="4400" dirty="0"/>
              <a:t>Ignoring nulls</a:t>
            </a:r>
          </a:p>
          <a:p>
            <a:pPr marL="0" indent="0" algn="ctr">
              <a:buNone/>
            </a:pPr>
            <a:r>
              <a:rPr lang="en-US" sz="4400" dirty="0"/>
              <a:t>Lack of replication</a:t>
            </a:r>
          </a:p>
          <a:p>
            <a:pPr marL="0" indent="0" algn="ctr">
              <a:buNone/>
            </a:pPr>
            <a:r>
              <a:rPr lang="en-US" sz="4400" dirty="0"/>
              <a:t>Misuse of statistics</a:t>
            </a:r>
          </a:p>
        </p:txBody>
      </p:sp>
      <p:sp>
        <p:nvSpPr>
          <p:cNvPr id="5" name="TextBox 4"/>
          <p:cNvSpPr txBox="1"/>
          <p:nvPr/>
        </p:nvSpPr>
        <p:spPr>
          <a:xfrm>
            <a:off x="10458855" y="5925234"/>
            <a:ext cx="1943100" cy="646331"/>
          </a:xfrm>
          <a:prstGeom prst="rect">
            <a:avLst/>
          </a:prstGeom>
          <a:noFill/>
        </p:spPr>
        <p:txBody>
          <a:bodyPr wrap="square" rtlCol="0">
            <a:spAutoFit/>
          </a:bodyPr>
          <a:lstStyle/>
          <a:p>
            <a:r>
              <a:rPr lang="en-US" dirty="0"/>
              <a:t>Source: </a:t>
            </a:r>
            <a:r>
              <a:rPr lang="en-US" dirty="0" err="1"/>
              <a:t>Nosek</a:t>
            </a:r>
            <a:r>
              <a:rPr lang="en-US" dirty="0"/>
              <a:t> </a:t>
            </a:r>
            <a:r>
              <a:rPr lang="en-US" dirty="0" err="1"/>
              <a:t>Sackler</a:t>
            </a:r>
            <a:r>
              <a:rPr lang="en-US" dirty="0"/>
              <a:t> talk 2017</a:t>
            </a:r>
          </a:p>
        </p:txBody>
      </p:sp>
    </p:spTree>
    <p:extLst>
      <p:ext uri="{BB962C8B-B14F-4D97-AF65-F5344CB8AC3E}">
        <p14:creationId xmlns:p14="http://schemas.microsoft.com/office/powerpoint/2010/main" val="27209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354765"/>
          </a:xfrm>
          <a:prstGeom prst="rect">
            <a:avLst/>
          </a:prstGeom>
          <a:noFill/>
        </p:spPr>
        <p:txBody>
          <a:bodyPr wrap="square" rtlCol="0">
            <a:spAutoFit/>
          </a:bodyPr>
          <a:lstStyle/>
          <a:p>
            <a:pPr algn="ctr"/>
            <a:r>
              <a:rPr lang="en-US" sz="8800" dirty="0">
                <a:solidFill>
                  <a:schemeClr val="bg1"/>
                </a:solidFill>
              </a:rPr>
              <a:t>But some things HAVE changed!</a:t>
            </a:r>
            <a:br>
              <a:rPr lang="en-US" sz="8800" dirty="0">
                <a:solidFill>
                  <a:schemeClr val="bg1"/>
                </a:solidFill>
              </a:rPr>
            </a:br>
            <a:r>
              <a:rPr lang="en-US" sz="3600" dirty="0">
                <a:solidFill>
                  <a:schemeClr val="bg1"/>
                </a:solidFill>
              </a:rPr>
              <a:t>A bit of history…</a:t>
            </a:r>
            <a:endParaRPr lang="en-US" dirty="0">
              <a:solidFill>
                <a:schemeClr val="bg1"/>
              </a:solidFill>
            </a:endParaRPr>
          </a:p>
        </p:txBody>
      </p:sp>
    </p:spTree>
    <p:extLst>
      <p:ext uri="{BB962C8B-B14F-4D97-AF65-F5344CB8AC3E}">
        <p14:creationId xmlns:p14="http://schemas.microsoft.com/office/powerpoint/2010/main" val="3236753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
        <p:nvSpPr>
          <p:cNvPr id="2" name="TextBox 1">
            <a:extLst>
              <a:ext uri="{FF2B5EF4-FFF2-40B4-BE49-F238E27FC236}">
                <a16:creationId xmlns:a16="http://schemas.microsoft.com/office/drawing/2014/main" id="{38E568D8-C539-9286-0A40-8BA187ACA11D}"/>
              </a:ext>
            </a:extLst>
          </p:cNvPr>
          <p:cNvSpPr txBox="1"/>
          <p:nvPr/>
        </p:nvSpPr>
        <p:spPr>
          <a:xfrm>
            <a:off x="6915055" y="2750757"/>
            <a:ext cx="785553" cy="369332"/>
          </a:xfrm>
          <a:prstGeom prst="rect">
            <a:avLst/>
          </a:prstGeom>
          <a:noFill/>
        </p:spPr>
        <p:txBody>
          <a:bodyPr wrap="square" rtlCol="0">
            <a:spAutoFit/>
          </a:bodyPr>
          <a:lstStyle/>
          <a:p>
            <a:r>
              <a:rPr lang="en-US" dirty="0"/>
              <a:t>1985!</a:t>
            </a:r>
          </a:p>
        </p:txBody>
      </p:sp>
      <p:cxnSp>
        <p:nvCxnSpPr>
          <p:cNvPr id="9" name="Straight Arrow Connector 8">
            <a:extLst>
              <a:ext uri="{FF2B5EF4-FFF2-40B4-BE49-F238E27FC236}">
                <a16:creationId xmlns:a16="http://schemas.microsoft.com/office/drawing/2014/main" id="{4F059B1B-E72C-3CAD-1B6A-5E05E78821AB}"/>
              </a:ext>
            </a:extLst>
          </p:cNvPr>
          <p:cNvCxnSpPr>
            <a:stCxn id="2" idx="1"/>
          </p:cNvCxnSpPr>
          <p:nvPr/>
        </p:nvCxnSpPr>
        <p:spPr>
          <a:xfrm flipH="1">
            <a:off x="6211874" y="2935423"/>
            <a:ext cx="703181" cy="6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3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buy a car from this guy?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sales person have a good record?</a:t>
            </a:r>
          </a:p>
          <a:p>
            <a:r>
              <a:rPr lang="en-US" sz="4800" dirty="0"/>
              <a:t>Where does the car come from?</a:t>
            </a:r>
          </a:p>
          <a:p>
            <a:r>
              <a:rPr lang="en-US" sz="4800" dirty="0"/>
              <a:t>What do we know about the car?</a:t>
            </a:r>
          </a:p>
        </p:txBody>
      </p:sp>
    </p:spTree>
    <p:extLst>
      <p:ext uri="{BB962C8B-B14F-4D97-AF65-F5344CB8AC3E}">
        <p14:creationId xmlns:p14="http://schemas.microsoft.com/office/powerpoint/2010/main" val="3916073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would you trust this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a:t>
            </a:r>
          </a:p>
        </p:txBody>
      </p:sp>
      <p:sp>
        <p:nvSpPr>
          <p:cNvPr id="3" name="Content Placeholder 2"/>
          <p:cNvSpPr>
            <a:spLocks noGrp="1"/>
          </p:cNvSpPr>
          <p:nvPr>
            <p:ph idx="1"/>
          </p:nvPr>
        </p:nvSpPr>
        <p:spPr/>
        <p:txBody>
          <a:bodyPr>
            <a:normAutofit/>
          </a:bodyPr>
          <a:lstStyle/>
          <a:p>
            <a:r>
              <a:rPr lang="en-US" sz="4800" dirty="0"/>
              <a:t>Does the provider have a good record?</a:t>
            </a:r>
          </a:p>
          <a:p>
            <a:r>
              <a:rPr lang="en-US" sz="4800" dirty="0"/>
              <a:t>Where do the data come from?</a:t>
            </a:r>
          </a:p>
          <a:p>
            <a:r>
              <a:rPr lang="en-US" sz="4800" dirty="0"/>
              <a:t>What do we know about the data?</a:t>
            </a:r>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a:t>Metadata!</a:t>
            </a:r>
          </a:p>
        </p:txBody>
      </p:sp>
    </p:spTree>
    <p:extLst>
      <p:ext uri="{BB962C8B-B14F-4D97-AF65-F5344CB8AC3E}">
        <p14:creationId xmlns:p14="http://schemas.microsoft.com/office/powerpoint/2010/main" val="3832023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Would you use this data?</a:t>
            </a:r>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54365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2"/>
          <a:stretch>
            <a:fillRect/>
          </a:stretch>
        </p:blipFill>
        <p:spPr>
          <a:xfrm>
            <a:off x="1213778" y="3542371"/>
            <a:ext cx="2162175" cy="2524125"/>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85919" y="4560639"/>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824255" y="4179640"/>
            <a:ext cx="2105025" cy="1209675"/>
          </a:xfrm>
          <a:prstGeom prst="rect">
            <a:avLst/>
          </a:prstGeom>
        </p:spPr>
      </p:pic>
      <p:sp>
        <p:nvSpPr>
          <p:cNvPr id="4" name="TextBox 3">
            <a:extLst>
              <a:ext uri="{FF2B5EF4-FFF2-40B4-BE49-F238E27FC236}">
                <a16:creationId xmlns:a16="http://schemas.microsoft.com/office/drawing/2014/main" id="{F2AE5839-7678-D4D0-144F-1C70838791D1}"/>
              </a:ext>
            </a:extLst>
          </p:cNvPr>
          <p:cNvSpPr txBox="1"/>
          <p:nvPr/>
        </p:nvSpPr>
        <p:spPr>
          <a:xfrm>
            <a:off x="7391148" y="5850053"/>
            <a:ext cx="793487" cy="369332"/>
          </a:xfrm>
          <a:prstGeom prst="rect">
            <a:avLst/>
          </a:prstGeom>
          <a:noFill/>
        </p:spPr>
        <p:txBody>
          <a:bodyPr wrap="square" rtlCol="0">
            <a:spAutoFit/>
          </a:bodyPr>
          <a:lstStyle/>
          <a:p>
            <a:r>
              <a:rPr lang="en-US" dirty="0"/>
              <a:t>1991!</a:t>
            </a:r>
          </a:p>
        </p:txBody>
      </p:sp>
      <p:sp>
        <p:nvSpPr>
          <p:cNvPr id="5" name="TextBox 4">
            <a:extLst>
              <a:ext uri="{FF2B5EF4-FFF2-40B4-BE49-F238E27FC236}">
                <a16:creationId xmlns:a16="http://schemas.microsoft.com/office/drawing/2014/main" id="{7EC407A6-6F86-9F2F-37D8-CB9817E6E929}"/>
              </a:ext>
            </a:extLst>
          </p:cNvPr>
          <p:cNvSpPr txBox="1"/>
          <p:nvPr/>
        </p:nvSpPr>
        <p:spPr>
          <a:xfrm>
            <a:off x="4996453" y="5860700"/>
            <a:ext cx="793487" cy="369332"/>
          </a:xfrm>
          <a:prstGeom prst="rect">
            <a:avLst/>
          </a:prstGeom>
          <a:noFill/>
        </p:spPr>
        <p:txBody>
          <a:bodyPr wrap="square" rtlCol="0">
            <a:spAutoFit/>
          </a:bodyPr>
          <a:lstStyle/>
          <a:p>
            <a:r>
              <a:rPr lang="en-US" dirty="0"/>
              <a:t>1994!</a:t>
            </a:r>
          </a:p>
        </p:txBody>
      </p:sp>
      <p:cxnSp>
        <p:nvCxnSpPr>
          <p:cNvPr id="8" name="Straight Arrow Connector 7">
            <a:extLst>
              <a:ext uri="{FF2B5EF4-FFF2-40B4-BE49-F238E27FC236}">
                <a16:creationId xmlns:a16="http://schemas.microsoft.com/office/drawing/2014/main" id="{26CAAC94-5027-E640-B671-B80458B321FF}"/>
              </a:ext>
            </a:extLst>
          </p:cNvPr>
          <p:cNvCxnSpPr>
            <a:stCxn id="5" idx="0"/>
            <a:endCxn id="2052" idx="2"/>
          </p:cNvCxnSpPr>
          <p:nvPr/>
        </p:nvCxnSpPr>
        <p:spPr>
          <a:xfrm flipH="1" flipV="1">
            <a:off x="5390832" y="5113090"/>
            <a:ext cx="2365" cy="74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910554A-8AD0-5DA9-F0B2-D041E1CFEFA0}"/>
              </a:ext>
            </a:extLst>
          </p:cNvPr>
          <p:cNvCxnSpPr>
            <a:stCxn id="4" idx="0"/>
            <a:endCxn id="7" idx="2"/>
          </p:cNvCxnSpPr>
          <p:nvPr/>
        </p:nvCxnSpPr>
        <p:spPr>
          <a:xfrm flipV="1">
            <a:off x="7787892" y="5389315"/>
            <a:ext cx="88876" cy="46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8061278-89BA-15D3-B7A6-3FA49EA37B4A}"/>
              </a:ext>
            </a:extLst>
          </p:cNvPr>
          <p:cNvSpPr/>
          <p:nvPr/>
        </p:nvSpPr>
        <p:spPr>
          <a:xfrm>
            <a:off x="1554480" y="4307504"/>
            <a:ext cx="2402928" cy="10818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paper in Econ,</a:t>
            </a:r>
          </a:p>
          <a:p>
            <a:pPr algn="ctr"/>
            <a:r>
              <a:rPr lang="en-US" dirty="0">
                <a:solidFill>
                  <a:schemeClr val="tx1"/>
                </a:solidFill>
              </a:rPr>
              <a:t>e.g. NBER (</a:t>
            </a:r>
            <a:r>
              <a:rPr lang="en-US" dirty="0">
                <a:solidFill>
                  <a:schemeClr val="tx1"/>
                </a:solidFill>
                <a:hlinkClick r:id="rId4"/>
              </a:rPr>
              <a:t>WP1</a:t>
            </a:r>
            <a:r>
              <a:rPr lang="en-US" dirty="0">
                <a:solidFill>
                  <a:schemeClr val="tx1"/>
                </a:solidFill>
              </a:rPr>
              <a:t>)</a:t>
            </a:r>
          </a:p>
        </p:txBody>
      </p:sp>
      <p:sp>
        <p:nvSpPr>
          <p:cNvPr id="13" name="TextBox 12">
            <a:extLst>
              <a:ext uri="{FF2B5EF4-FFF2-40B4-BE49-F238E27FC236}">
                <a16:creationId xmlns:a16="http://schemas.microsoft.com/office/drawing/2014/main" id="{6F604333-1597-762C-D726-90976927C144}"/>
              </a:ext>
            </a:extLst>
          </p:cNvPr>
          <p:cNvSpPr txBox="1"/>
          <p:nvPr/>
        </p:nvSpPr>
        <p:spPr>
          <a:xfrm>
            <a:off x="2428324" y="5850053"/>
            <a:ext cx="793487" cy="369332"/>
          </a:xfrm>
          <a:prstGeom prst="rect">
            <a:avLst/>
          </a:prstGeom>
          <a:noFill/>
        </p:spPr>
        <p:txBody>
          <a:bodyPr wrap="square" rtlCol="0">
            <a:spAutoFit/>
          </a:bodyPr>
          <a:lstStyle/>
          <a:p>
            <a:r>
              <a:rPr lang="en-US" dirty="0"/>
              <a:t>1973!</a:t>
            </a:r>
          </a:p>
        </p:txBody>
      </p:sp>
      <p:cxnSp>
        <p:nvCxnSpPr>
          <p:cNvPr id="15" name="Straight Arrow Connector 14">
            <a:extLst>
              <a:ext uri="{FF2B5EF4-FFF2-40B4-BE49-F238E27FC236}">
                <a16:creationId xmlns:a16="http://schemas.microsoft.com/office/drawing/2014/main" id="{3B7DFA9A-83EB-6F2C-3A91-B2A308EE156F}"/>
              </a:ext>
            </a:extLst>
          </p:cNvPr>
          <p:cNvCxnSpPr>
            <a:cxnSpLocks/>
            <a:stCxn id="13" idx="0"/>
          </p:cNvCxnSpPr>
          <p:nvPr/>
        </p:nvCxnSpPr>
        <p:spPr>
          <a:xfrm flipV="1">
            <a:off x="2825068" y="5113090"/>
            <a:ext cx="0" cy="736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532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615</TotalTime>
  <Words>4737</Words>
  <Application>Microsoft Office PowerPoint</Application>
  <PresentationFormat>Widescreen</PresentationFormat>
  <Paragraphs>739</Paragraphs>
  <Slides>139</Slides>
  <Notes>13</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Arial Unicode MS</vt:lpstr>
      <vt:lpstr>Calibri</vt:lpstr>
      <vt:lpstr>Calibri Light</vt:lpstr>
      <vt:lpstr>Montserrat</vt:lpstr>
      <vt:lpstr>Office Theme</vt:lpstr>
      <vt:lpstr>Transparency and Reproducibility in Economics: Context, and Lessons learned from 1,000 papers</vt:lpstr>
      <vt:lpstr>PowerPoint Presentation</vt:lpstr>
      <vt:lpstr>This reproducibility crisis thing….</vt:lpstr>
      <vt:lpstr>The “crisis” in the 60s and 70s Sterling, 1959; Cohen, 1962; Lykken, 1968; Tukey, 1969; Greenwald, 1975; Meehl, 1978; Rosenthal, 1979</vt:lpstr>
      <vt:lpstr>PowerPoint Presentation</vt:lpstr>
      <vt:lpstr>Progress</vt:lpstr>
      <vt:lpstr>Progress</vt:lpstr>
      <vt:lpstr>Progress</vt:lpstr>
      <vt:lpstr>Progress</vt:lpstr>
      <vt:lpstr>Progress</vt:lpstr>
      <vt:lpstr>Second round (2012-)</vt:lpstr>
      <vt:lpstr>Pre-registration</vt:lpstr>
      <vt:lpstr>Registered Reports</vt:lpstr>
      <vt:lpstr>Preprints in other sciences </vt:lpstr>
      <vt:lpstr>PowerPoint Presentation</vt:lpstr>
      <vt:lpstr>PowerPoint Presentation</vt:lpstr>
      <vt:lpstr>PowerPoint Presentation</vt:lpstr>
      <vt:lpstr>PowerPoint Presentation</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PowerPoint Presentation</vt:lpstr>
      <vt:lpstr>PowerPoint Presentation</vt:lpstr>
      <vt:lpstr>What does reproducibility buy you?</vt:lpstr>
      <vt:lpstr>Ingredients of “research”</vt:lpstr>
      <vt:lpstr>What does reproducibility NOT buy you?</vt:lpstr>
      <vt:lpstr>PowerPoint Presentation</vt:lpstr>
      <vt:lpstr>PowerPoint Presentation</vt:lpstr>
      <vt:lpstr>PowerPoint Presentation</vt:lpstr>
      <vt:lpstr>PowerPoint Presentation</vt:lpstr>
      <vt:lpstr>PowerPoint Presentation</vt:lpstr>
      <vt:lpstr>What does reproducibility ALSO buy you?</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Would you buy a car from this guy?</vt:lpstr>
      <vt:lpstr>Provenance!</vt:lpstr>
      <vt:lpstr>Would you use this data?</vt:lpstr>
      <vt:lpstr>Or would you trust this data?</vt:lpstr>
      <vt:lpstr>Provenance!</vt:lpstr>
      <vt:lpstr>Would you use this data?</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But I don’t need to tell you that</vt:lpstr>
      <vt:lpstr>Assume replicators can access the data</vt:lpstr>
      <vt:lpstr>Solution 3: Learn basics of programming</vt:lpstr>
      <vt:lpstr>Keeping track: Students and Researchers</vt:lpstr>
      <vt:lpstr>We stop here for questions!</vt:lpstr>
      <vt:lpstr>Keeping track: Students and Researchers</vt:lpstr>
      <vt:lpstr>PowerPoint Presentation</vt:lpstr>
      <vt:lpstr>The rest of the day is spent discussing how the World Bank supports researchers. For a more general discussion, see other versions of this talk.</vt:lpstr>
      <vt:lpstr>Luckily, you have DIME</vt:lpstr>
      <vt:lpstr>Solution 6: Institutional support</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Extra slides (not presented)</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37</cp:revision>
  <dcterms:created xsi:type="dcterms:W3CDTF">2020-03-31T02:20:35Z</dcterms:created>
  <dcterms:modified xsi:type="dcterms:W3CDTF">2022-10-05T10:10:06Z</dcterms:modified>
</cp:coreProperties>
</file>